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22"/>
  </p:notesMasterIdLst>
  <p:handoutMasterIdLst>
    <p:handoutMasterId r:id="rId23"/>
  </p:handoutMasterIdLst>
  <p:sldIdLst>
    <p:sldId id="292" r:id="rId2"/>
    <p:sldId id="294" r:id="rId3"/>
    <p:sldId id="314" r:id="rId4"/>
    <p:sldId id="326" r:id="rId5"/>
    <p:sldId id="318" r:id="rId6"/>
    <p:sldId id="337" r:id="rId7"/>
    <p:sldId id="341" r:id="rId8"/>
    <p:sldId id="340" r:id="rId9"/>
    <p:sldId id="339" r:id="rId10"/>
    <p:sldId id="342" r:id="rId11"/>
    <p:sldId id="343" r:id="rId12"/>
    <p:sldId id="344" r:id="rId13"/>
    <p:sldId id="345" r:id="rId14"/>
    <p:sldId id="312" r:id="rId15"/>
    <p:sldId id="321" r:id="rId16"/>
    <p:sldId id="336" r:id="rId17"/>
    <p:sldId id="328" r:id="rId18"/>
    <p:sldId id="329" r:id="rId19"/>
    <p:sldId id="330" r:id="rId20"/>
    <p:sldId id="331" r:id="rId21"/>
  </p:sldIdLst>
  <p:sldSz cx="12195175" cy="6858000"/>
  <p:notesSz cx="6858000" cy="9144000"/>
  <p:embeddedFontLst>
    <p:embeddedFont>
      <p:font typeface="Arial" panose="020B06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erriweather Light" panose="00000400000000000000" pitchFamily="2" charset="0"/>
      <p:regular r:id="rId32"/>
      <p:italic r:id="rId33"/>
    </p:embeddedFont>
    <p:embeddedFont>
      <p:font typeface="Merriweather Regular" panose="020B060402020202020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B8E6CB"/>
    <a:srgbClr val="55C382"/>
    <a:srgbClr val="7A8285"/>
    <a:srgbClr val="633F2B"/>
    <a:srgbClr val="522980"/>
    <a:srgbClr val="6687C3"/>
    <a:srgbClr val="171D42"/>
    <a:srgbClr val="63A593"/>
    <a:srgbClr val="921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47"/>
  </p:normalViewPr>
  <p:slideViewPr>
    <p:cSldViewPr snapToGrid="0">
      <p:cViewPr varScale="1">
        <p:scale>
          <a:sx n="82" d="100"/>
          <a:sy n="82" d="100"/>
        </p:scale>
        <p:origin x="816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02/10/2023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02/10/2023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2-10-2023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2-10-2023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2-10-2023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b="1" dirty="0"/>
              <a:t>Update: </a:t>
            </a:r>
            <a:br>
              <a:rPr lang="en-US" b="1" dirty="0"/>
            </a:br>
            <a:r>
              <a:rPr lang="en-US" sz="3600" dirty="0"/>
              <a:t>Integration of single cell transcriptomic atlases of the adult human </a:t>
            </a:r>
            <a:r>
              <a:rPr lang="en-US" sz="3600" strike="sngStrike" dirty="0"/>
              <a:t>and mouse </a:t>
            </a:r>
            <a:r>
              <a:rPr lang="en-US" sz="3600" dirty="0"/>
              <a:t>ventral midbrain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results - Harmony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colorful blots with text&#10;&#10;Description automatically generated">
            <a:extLst>
              <a:ext uri="{FF2B5EF4-FFF2-40B4-BE49-F238E27FC236}">
                <a16:creationId xmlns:a16="http://schemas.microsoft.com/office/drawing/2014/main" id="{037B7E0B-2578-2DB4-0299-34A6F97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" y="2090555"/>
            <a:ext cx="4260752" cy="3389096"/>
          </a:xfrm>
          <a:prstGeom prst="rect">
            <a:avLst/>
          </a:prstGeom>
        </p:spPr>
      </p:pic>
      <p:pic>
        <p:nvPicPr>
          <p:cNvPr id="9" name="Picture 8" descr="A group of different colored spots&#10;&#10;Description automatically generated">
            <a:extLst>
              <a:ext uri="{FF2B5EF4-FFF2-40B4-BE49-F238E27FC236}">
                <a16:creationId xmlns:a16="http://schemas.microsoft.com/office/drawing/2014/main" id="{0A591A41-A298-F3FE-0EAC-60F081BC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94" y="2090555"/>
            <a:ext cx="6949030" cy="33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8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8380" y="6322703"/>
            <a:ext cx="7404783" cy="399492"/>
          </a:xfrm>
        </p:spPr>
        <p:txBody>
          <a:bodyPr/>
          <a:lstStyle/>
          <a:p>
            <a:pPr algn="l"/>
            <a:r>
              <a:rPr lang="nl-NL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Lopez et. </a:t>
            </a:r>
            <a:r>
              <a:rPr lang="nl-NL" dirty="0">
                <a:solidFill>
                  <a:srgbClr val="212121"/>
                </a:solidFill>
                <a:latin typeface="Roboto" panose="02000000000000000000" pitchFamily="2" charset="0"/>
              </a:rPr>
              <a:t>al.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(2018). Deep generative modeling for single-cell transcriptomics.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pipeline - scVI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923180" y="1535183"/>
            <a:ext cx="863738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Concatenate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highly variable genes (2000-6000)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neural network model (VAE) to learn latent space representation of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batch effect with given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latent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correcting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batch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neighborhood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 the neighborhood graph using UMAP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scVI — scvi-tools">
            <a:extLst>
              <a:ext uri="{FF2B5EF4-FFF2-40B4-BE49-F238E27FC236}">
                <a16:creationId xmlns:a16="http://schemas.microsoft.com/office/drawing/2014/main" id="{F2FD37C2-A6B8-44BF-6A75-C7C9D75E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17" y="3474175"/>
            <a:ext cx="5865020" cy="28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1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results - scVI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ECA33E3B-F754-9393-748E-7433E7A6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5" y="1994041"/>
            <a:ext cx="4260752" cy="335890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06CA15-A4C9-34B2-5D21-AEF1188DEF0B}"/>
              </a:ext>
            </a:extLst>
          </p:cNvPr>
          <p:cNvSpPr/>
          <p:nvPr/>
        </p:nvSpPr>
        <p:spPr>
          <a:xfrm>
            <a:off x="5644421" y="3518069"/>
            <a:ext cx="1030253" cy="3108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colorful blotches with text&#10;&#10;Description automatically generated">
            <a:extLst>
              <a:ext uri="{FF2B5EF4-FFF2-40B4-BE49-F238E27FC236}">
                <a16:creationId xmlns:a16="http://schemas.microsoft.com/office/drawing/2014/main" id="{510E05E2-342F-B320-B53A-534C2BF5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03" y="1994041"/>
            <a:ext cx="4353211" cy="34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results- scVI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colorful blotches with text&#10;&#10;Description automatically generated">
            <a:extLst>
              <a:ext uri="{FF2B5EF4-FFF2-40B4-BE49-F238E27FC236}">
                <a16:creationId xmlns:a16="http://schemas.microsoft.com/office/drawing/2014/main" id="{A6A5FC04-C998-3251-06AD-48BA24B7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2" y="2090555"/>
            <a:ext cx="4353211" cy="3409142"/>
          </a:xfrm>
          <a:prstGeom prst="rect">
            <a:avLst/>
          </a:prstGeom>
        </p:spPr>
      </p:pic>
      <p:pic>
        <p:nvPicPr>
          <p:cNvPr id="11" name="Picture 10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19343B9-34FB-E1ED-820A-28301950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12" y="2090555"/>
            <a:ext cx="6990135" cy="34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1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274011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Basak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Onur Basak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Tiziana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Abdool Al-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Cecile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Herbermann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 descr="A screenshot of a computer screen">
            <a:extLst>
              <a:ext uri="{FF2B5EF4-FFF2-40B4-BE49-F238E27FC236}">
                <a16:creationId xmlns:a16="http://schemas.microsoft.com/office/drawing/2014/main" id="{6FEF768F-2639-39DD-D614-521CC2AB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89" y="3612186"/>
            <a:ext cx="8948996" cy="2438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B3059-0DC3-886E-6ACD-CC9CA4A9862C}"/>
              </a:ext>
            </a:extLst>
          </p:cNvPr>
          <p:cNvSpPr txBox="1"/>
          <p:nvPr/>
        </p:nvSpPr>
        <p:spPr>
          <a:xfrm>
            <a:off x="4588042" y="1850560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Anna van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Regteren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Altena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79E2-B5EE-5DE6-0398-F5BC0D0DE9A0}"/>
              </a:ext>
            </a:extLst>
          </p:cNvPr>
          <p:cNvSpPr txBox="1"/>
          <p:nvPr/>
        </p:nvSpPr>
        <p:spPr>
          <a:xfrm>
            <a:off x="8060301" y="1746493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Kimberly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Siletti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86" r="28784"/>
          <a:stretch/>
        </p:blipFill>
        <p:spPr>
          <a:xfrm>
            <a:off x="2855355" y="1835988"/>
            <a:ext cx="6484464" cy="4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2" y="1788485"/>
            <a:ext cx="5280554" cy="3793266"/>
          </a:xfrm>
          <a:prstGeom prst="rect">
            <a:avLst/>
          </a:prstGeom>
        </p:spPr>
      </p:pic>
      <p:pic>
        <p:nvPicPr>
          <p:cNvPr id="9" name="Picture 8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3" y="1788485"/>
            <a:ext cx="5730834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78C408-C5A2-FE26-2EEF-6A6FA9A2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1" y="1376881"/>
            <a:ext cx="9699948" cy="45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markers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D83B8-3211-81EF-FF12-2202288F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68" y="1798572"/>
            <a:ext cx="8513018" cy="3809982"/>
          </a:xfrm>
          <a:prstGeom prst="rect">
            <a:avLst/>
          </a:prstGeom>
        </p:spPr>
      </p:pic>
      <p:pic>
        <p:nvPicPr>
          <p:cNvPr id="11" name="Picture 10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8D54AEE-3347-658D-B88E-AA84A166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4" y="2558513"/>
            <a:ext cx="3459864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Siletti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DD6EB403-7A6F-FFA4-30E2-DAAB385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84" y="209912"/>
            <a:ext cx="5863040" cy="58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4FC9-3B7E-A5D5-20DD-227996CE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176" y="908375"/>
            <a:ext cx="7559675" cy="1253617"/>
          </a:xfrm>
        </p:spPr>
        <p:txBody>
          <a:bodyPr/>
          <a:lstStyle/>
          <a:p>
            <a:r>
              <a:rPr lang="en-US" sz="2800" dirty="0"/>
              <a:t>Ventral Midbrain</a:t>
            </a:r>
            <a:endParaRPr lang="nl-NL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67CF-DAC8-F9F0-D0C8-C7CF424E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073D2-84BB-2FD7-D49E-9BA79C72E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 descr="A blue and white jellyfish&#10;&#10;Description automatically generated with low confidence">
            <a:extLst>
              <a:ext uri="{FF2B5EF4-FFF2-40B4-BE49-F238E27FC236}">
                <a16:creationId xmlns:a16="http://schemas.microsoft.com/office/drawing/2014/main" id="{337D1364-B06B-ECFE-9AA1-BD457C27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51" y="1255382"/>
            <a:ext cx="5892401" cy="406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25828-58EE-40F3-C883-BACCED2773E4}"/>
              </a:ext>
            </a:extLst>
          </p:cNvPr>
          <p:cNvSpPr txBox="1"/>
          <p:nvPr/>
        </p:nvSpPr>
        <p:spPr>
          <a:xfrm>
            <a:off x="953661" y="2030309"/>
            <a:ext cx="450474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Reward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Regulation of emotion, motivation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Problem: High heterogenity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Altena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F700981-ECE8-5EF1-EC18-55862F9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14" y="467463"/>
            <a:ext cx="5844490" cy="5523150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C848DD7D-9E90-915B-6DB4-04875FCF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2161992"/>
            <a:ext cx="4961734" cy="3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3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Recap: Aim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23180" y="1535183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multiple atlases into one unified human (ventral) midbrain atlas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relations between identified cell types by the authors of the atlases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(new) cell types, functions and potential marker genes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4916EBF2-27ED-BAC0-C9AC-394625C3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7" y="3423847"/>
            <a:ext cx="9336860" cy="25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Previously: Tests, processing data and between donor integration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4" name="Picture 23" descr="A map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267BB0ED-5D7B-C51B-F646-5210FA55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256" y="2063867"/>
            <a:ext cx="4185858" cy="3569699"/>
          </a:xfrm>
          <a:prstGeom prst="rect">
            <a:avLst/>
          </a:prstGeom>
        </p:spPr>
      </p:pic>
      <p:pic>
        <p:nvPicPr>
          <p:cNvPr id="8" name="Picture 7" descr="A map of a bird&#10;&#10;Description automatically generated">
            <a:extLst>
              <a:ext uri="{FF2B5EF4-FFF2-40B4-BE49-F238E27FC236}">
                <a16:creationId xmlns:a16="http://schemas.microsoft.com/office/drawing/2014/main" id="{6E5E6595-A6CA-72C1-150D-886AA5BBF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2"/>
          <a:stretch/>
        </p:blipFill>
        <p:spPr>
          <a:xfrm>
            <a:off x="1175175" y="2063867"/>
            <a:ext cx="4572000" cy="35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Human data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1632757-E26B-5FE5-3E1E-5DB290D1E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258058"/>
              </p:ext>
            </p:extLst>
          </p:nvPr>
        </p:nvGraphicFramePr>
        <p:xfrm>
          <a:off x="1175175" y="1543763"/>
          <a:ext cx="10066339" cy="440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63">
                  <a:extLst>
                    <a:ext uri="{9D8B030D-6E8A-4147-A177-3AD203B41FA5}">
                      <a16:colId xmlns:a16="http://schemas.microsoft.com/office/drawing/2014/main" val="2511443283"/>
                    </a:ext>
                  </a:extLst>
                </a:gridCol>
                <a:gridCol w="3136135">
                  <a:extLst>
                    <a:ext uri="{9D8B030D-6E8A-4147-A177-3AD203B41FA5}">
                      <a16:colId xmlns:a16="http://schemas.microsoft.com/office/drawing/2014/main" val="415552304"/>
                    </a:ext>
                  </a:extLst>
                </a:gridCol>
                <a:gridCol w="4053641">
                  <a:extLst>
                    <a:ext uri="{9D8B030D-6E8A-4147-A177-3AD203B41FA5}">
                      <a16:colId xmlns:a16="http://schemas.microsoft.com/office/drawing/2014/main" val="3634582958"/>
                    </a:ext>
                  </a:extLst>
                </a:gridCol>
              </a:tblGrid>
              <a:tr h="404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snRNA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 filtering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Post (lenient) filtering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7752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Kamath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Requested (15,684 DA cells)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9186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Siletti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296,714 midbrain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287,523 midbrain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48265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Wang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152,899 SN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43,477 SN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02312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Agarwal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13,680 SN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9,214 SN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36011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Smajic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30,301 SN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29,495 SN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61833"/>
                  </a:ext>
                </a:extLst>
              </a:tr>
              <a:tr h="481681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Welch et. al. (2019)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172,137 SN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67,467 SN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92646"/>
                  </a:ext>
                </a:extLst>
              </a:tr>
              <a:tr h="707362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Van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Regteren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Altena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89,976 VTA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85,044 VTA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836829"/>
                  </a:ext>
                </a:extLst>
              </a:tr>
              <a:tr h="404207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B8E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755,707 cells</a:t>
                      </a:r>
                    </a:p>
                  </a:txBody>
                  <a:tcPr>
                    <a:solidFill>
                      <a:srgbClr val="B8E6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522,220 cells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B8E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2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Recommended integration methods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923179" y="1535183"/>
            <a:ext cx="10220741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 et. al. (2020):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Harmony,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LIGER, and Seurat 3 (13 methods, no scVI/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Luecken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et. al. (2022):</a:t>
            </a:r>
            <a:r>
              <a:rPr lang="nl-NL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Scanorama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scGEN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(16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Steuernagel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et. al. (2022): </a:t>
            </a:r>
            <a:r>
              <a:rPr lang="nl-NL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Harmony,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Scanorama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(5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no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Harmony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Seurat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well on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Scanorama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complex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scGen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well on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labels...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great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memory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heuristic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e.g. VTA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atlas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SN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atlases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522,220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Benchmark: Harmony,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Scanorama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scANVI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Unlabeled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2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Benchmarking - </a:t>
            </a:r>
            <a:r>
              <a:rPr lang="en-US" sz="2800" b="1" dirty="0" err="1"/>
              <a:t>scib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9F803B-87E6-DDFF-DAEC-E006D47E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826" y="128659"/>
            <a:ext cx="7052349" cy="660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8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5180" y="6328233"/>
            <a:ext cx="7404783" cy="399492"/>
          </a:xfrm>
        </p:spPr>
        <p:txBody>
          <a:bodyPr/>
          <a:lstStyle/>
          <a:p>
            <a:pPr algn="l"/>
            <a:r>
              <a:rPr lang="nl-NL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Korsunsky</a:t>
            </a:r>
            <a:r>
              <a:rPr lang="nl-NL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et. </a:t>
            </a:r>
            <a:r>
              <a:rPr lang="nl-NL" dirty="0">
                <a:solidFill>
                  <a:srgbClr val="212121"/>
                </a:solidFill>
                <a:latin typeface="Roboto" panose="02000000000000000000" pitchFamily="2" charset="0"/>
              </a:rPr>
              <a:t>al.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(2019). Fast, sensitive and accurate integration of single-cell data with Harmony.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pipeline - Harmony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732892" y="1535183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Concatenate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highly variable genes (2000-6000)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Computes PCA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Harmony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neighborhood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 the neighborhood graph using UMAP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47B885-6BE1-2B34-5A0E-797CD0E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80" y="3197176"/>
            <a:ext cx="8247103" cy="31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6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Integration results - Harmony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colorful blots with text&#10;&#10;Description automatically generated">
            <a:extLst>
              <a:ext uri="{FF2B5EF4-FFF2-40B4-BE49-F238E27FC236}">
                <a16:creationId xmlns:a16="http://schemas.microsoft.com/office/drawing/2014/main" id="{037B7E0B-2578-2DB4-0299-34A6F978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168" y="1994041"/>
            <a:ext cx="4260752" cy="3389096"/>
          </a:xfrm>
          <a:prstGeom prst="rect">
            <a:avLst/>
          </a:prstGeom>
        </p:spPr>
      </p:pic>
      <p:pic>
        <p:nvPicPr>
          <p:cNvPr id="11" name="Picture 10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ECA33E3B-F754-9393-748E-7433E7A6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5" y="1994041"/>
            <a:ext cx="4260752" cy="335890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06CA15-A4C9-34B2-5D21-AEF1188DEF0B}"/>
              </a:ext>
            </a:extLst>
          </p:cNvPr>
          <p:cNvSpPr/>
          <p:nvPr/>
        </p:nvSpPr>
        <p:spPr>
          <a:xfrm>
            <a:off x="5644421" y="3518069"/>
            <a:ext cx="1030253" cy="3108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701389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535</Words>
  <Application>Microsoft Office PowerPoint</Application>
  <PresentationFormat>Custom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Open Sans</vt:lpstr>
      <vt:lpstr>Verdana</vt:lpstr>
      <vt:lpstr>Merriweather Light</vt:lpstr>
      <vt:lpstr>Open Sans Light</vt:lpstr>
      <vt:lpstr>Roboto</vt:lpstr>
      <vt:lpstr>Merriweather Regular</vt:lpstr>
      <vt:lpstr>Arial</vt:lpstr>
      <vt:lpstr>Calibri</vt:lpstr>
      <vt:lpstr>Universiteit Utrecht</vt:lpstr>
      <vt:lpstr>Update:  Integration of single cell transcriptomic atlases of the adult human and mouse ventral midbrain</vt:lpstr>
      <vt:lpstr>Ventral Midbrain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110</cp:revision>
  <dcterms:created xsi:type="dcterms:W3CDTF">2019-07-11T08:17:54Z</dcterms:created>
  <dcterms:modified xsi:type="dcterms:W3CDTF">2023-10-02T09:09:23Z</dcterms:modified>
  <cp:category/>
</cp:coreProperties>
</file>